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65" r:id="rId2"/>
    <p:sldId id="266" r:id="rId3"/>
    <p:sldId id="267" r:id="rId4"/>
    <p:sldId id="268" r:id="rId5"/>
    <p:sldId id="269" r:id="rId6"/>
    <p:sldId id="270" r:id="rId7"/>
    <p:sldId id="271" r:id="rId8"/>
    <p:sldId id="272"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32" autoAdjust="0"/>
    <p:restoredTop sz="94660"/>
  </p:normalViewPr>
  <p:slideViewPr>
    <p:cSldViewPr snapToGrid="0">
      <p:cViewPr varScale="1">
        <p:scale>
          <a:sx n="91" d="100"/>
          <a:sy n="91" d="100"/>
        </p:scale>
        <p:origin x="3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9957-6F38-46C9-B7F4-CB3A23EF2591}" type="datetimeFigureOut">
              <a:rPr lang="es-CO" smtClean="0"/>
              <a:t>29/03/2020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7E2D2-0501-47C9-B966-869DA8096C0D}" type="slidenum">
              <a:rPr lang="es-CO" smtClean="0"/>
              <a:t>‹Nº›</a:t>
            </a:fld>
            <a:endParaRPr lang="es-CO"/>
          </a:p>
        </p:txBody>
      </p:sp>
    </p:spTree>
    <p:extLst>
      <p:ext uri="{BB962C8B-B14F-4D97-AF65-F5344CB8AC3E}">
        <p14:creationId xmlns:p14="http://schemas.microsoft.com/office/powerpoint/2010/main" val="410486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rosario.edu.co/Admisiones/Pregrad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hlinkClick r:id="rId3"/>
              </a:rPr>
              <a:t>https://www.urosario.edu.co/Admisiones/Pregrado/</a:t>
            </a:r>
            <a:r>
              <a:rPr lang="es-CO" dirty="0" smtClean="0"/>
              <a:t> no es mejor reemplazar</a:t>
            </a:r>
            <a:r>
              <a:rPr lang="es-CO" baseline="0" dirty="0" smtClean="0"/>
              <a:t> las diapositiva 2 y 3 por esta URL?</a:t>
            </a:r>
            <a:endParaRPr lang="es-CO" dirty="0"/>
          </a:p>
        </p:txBody>
      </p:sp>
      <p:sp>
        <p:nvSpPr>
          <p:cNvPr id="4" name="Marcador de número de diapositiva 3"/>
          <p:cNvSpPr>
            <a:spLocks noGrp="1"/>
          </p:cNvSpPr>
          <p:nvPr>
            <p:ph type="sldNum" sz="quarter" idx="10"/>
          </p:nvPr>
        </p:nvSpPr>
        <p:spPr/>
        <p:txBody>
          <a:bodyPr/>
          <a:lstStyle/>
          <a:p>
            <a:fld id="{81DAE383-8F4E-4CDF-9CAE-F0984EBD2A41}" type="slidenum">
              <a:rPr lang="es-CO" smtClean="0"/>
              <a:t>3</a:t>
            </a:fld>
            <a:endParaRPr lang="es-CO"/>
          </a:p>
        </p:txBody>
      </p:sp>
    </p:spTree>
    <p:extLst>
      <p:ext uri="{BB962C8B-B14F-4D97-AF65-F5344CB8AC3E}">
        <p14:creationId xmlns:p14="http://schemas.microsoft.com/office/powerpoint/2010/main" val="1668538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81E2A80-2C6C-46BA-8ADE-261C54745C95}" type="datetimeFigureOut">
              <a:rPr lang="es-CO" smtClean="0"/>
              <a:t>29/03/2020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22D057-A99D-45FD-BF00-E0481E696B07}" type="slidenum">
              <a:rPr lang="es-CO" smtClean="0"/>
              <a:t>‹Nº›</a:t>
            </a:fld>
            <a:endParaRPr lang="es-CO"/>
          </a:p>
        </p:txBody>
      </p:sp>
    </p:spTree>
    <p:extLst>
      <p:ext uri="{BB962C8B-B14F-4D97-AF65-F5344CB8AC3E}">
        <p14:creationId xmlns:p14="http://schemas.microsoft.com/office/powerpoint/2010/main" val="369797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1E2A80-2C6C-46BA-8ADE-261C54745C95}" type="datetimeFigureOut">
              <a:rPr lang="es-CO" smtClean="0"/>
              <a:t>29/03/2020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22D057-A99D-45FD-BF00-E0481E696B07}" type="slidenum">
              <a:rPr lang="es-CO" smtClean="0"/>
              <a:t>‹Nº›</a:t>
            </a:fld>
            <a:endParaRPr lang="es-CO"/>
          </a:p>
        </p:txBody>
      </p:sp>
    </p:spTree>
    <p:extLst>
      <p:ext uri="{BB962C8B-B14F-4D97-AF65-F5344CB8AC3E}">
        <p14:creationId xmlns:p14="http://schemas.microsoft.com/office/powerpoint/2010/main" val="230816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1E2A80-2C6C-46BA-8ADE-261C54745C95}" type="datetimeFigureOut">
              <a:rPr lang="es-CO" smtClean="0"/>
              <a:t>29/03/2020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22D057-A99D-45FD-BF00-E0481E696B07}" type="slidenum">
              <a:rPr lang="es-CO" smtClean="0"/>
              <a:t>‹Nº›</a:t>
            </a:fld>
            <a:endParaRPr lang="es-CO"/>
          </a:p>
        </p:txBody>
      </p:sp>
    </p:spTree>
    <p:extLst>
      <p:ext uri="{BB962C8B-B14F-4D97-AF65-F5344CB8AC3E}">
        <p14:creationId xmlns:p14="http://schemas.microsoft.com/office/powerpoint/2010/main" val="17433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1E2A80-2C6C-46BA-8ADE-261C54745C95}" type="datetimeFigureOut">
              <a:rPr lang="es-CO" smtClean="0"/>
              <a:t>29/03/2020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22D057-A99D-45FD-BF00-E0481E696B07}" type="slidenum">
              <a:rPr lang="es-CO" smtClean="0"/>
              <a:t>‹Nº›</a:t>
            </a:fld>
            <a:endParaRPr lang="es-CO"/>
          </a:p>
        </p:txBody>
      </p:sp>
    </p:spTree>
    <p:extLst>
      <p:ext uri="{BB962C8B-B14F-4D97-AF65-F5344CB8AC3E}">
        <p14:creationId xmlns:p14="http://schemas.microsoft.com/office/powerpoint/2010/main" val="86243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81E2A80-2C6C-46BA-8ADE-261C54745C95}" type="datetimeFigureOut">
              <a:rPr lang="es-CO" smtClean="0"/>
              <a:t>29/03/2020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22D057-A99D-45FD-BF00-E0481E696B07}" type="slidenum">
              <a:rPr lang="es-CO" smtClean="0"/>
              <a:t>‹Nº›</a:t>
            </a:fld>
            <a:endParaRPr lang="es-CO"/>
          </a:p>
        </p:txBody>
      </p:sp>
    </p:spTree>
    <p:extLst>
      <p:ext uri="{BB962C8B-B14F-4D97-AF65-F5344CB8AC3E}">
        <p14:creationId xmlns:p14="http://schemas.microsoft.com/office/powerpoint/2010/main" val="369720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81E2A80-2C6C-46BA-8ADE-261C54745C95}" type="datetimeFigureOut">
              <a:rPr lang="es-CO" smtClean="0"/>
              <a:t>29/03/2020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22D057-A99D-45FD-BF00-E0481E696B07}" type="slidenum">
              <a:rPr lang="es-CO" smtClean="0"/>
              <a:t>‹Nº›</a:t>
            </a:fld>
            <a:endParaRPr lang="es-CO"/>
          </a:p>
        </p:txBody>
      </p:sp>
    </p:spTree>
    <p:extLst>
      <p:ext uri="{BB962C8B-B14F-4D97-AF65-F5344CB8AC3E}">
        <p14:creationId xmlns:p14="http://schemas.microsoft.com/office/powerpoint/2010/main" val="23325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81E2A80-2C6C-46BA-8ADE-261C54745C95}" type="datetimeFigureOut">
              <a:rPr lang="es-CO" smtClean="0"/>
              <a:t>29/03/2020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B22D057-A99D-45FD-BF00-E0481E696B07}" type="slidenum">
              <a:rPr lang="es-CO" smtClean="0"/>
              <a:t>‹Nº›</a:t>
            </a:fld>
            <a:endParaRPr lang="es-CO"/>
          </a:p>
        </p:txBody>
      </p:sp>
    </p:spTree>
    <p:extLst>
      <p:ext uri="{BB962C8B-B14F-4D97-AF65-F5344CB8AC3E}">
        <p14:creationId xmlns:p14="http://schemas.microsoft.com/office/powerpoint/2010/main" val="45682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81E2A80-2C6C-46BA-8ADE-261C54745C95}" type="datetimeFigureOut">
              <a:rPr lang="es-CO" smtClean="0"/>
              <a:t>29/03/2020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B22D057-A99D-45FD-BF00-E0481E696B07}" type="slidenum">
              <a:rPr lang="es-CO" smtClean="0"/>
              <a:t>‹Nº›</a:t>
            </a:fld>
            <a:endParaRPr lang="es-CO"/>
          </a:p>
        </p:txBody>
      </p:sp>
    </p:spTree>
    <p:extLst>
      <p:ext uri="{BB962C8B-B14F-4D97-AF65-F5344CB8AC3E}">
        <p14:creationId xmlns:p14="http://schemas.microsoft.com/office/powerpoint/2010/main" val="166337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E2A80-2C6C-46BA-8ADE-261C54745C95}" type="datetimeFigureOut">
              <a:rPr lang="es-CO" smtClean="0"/>
              <a:t>29/03/2020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B22D057-A99D-45FD-BF00-E0481E696B07}" type="slidenum">
              <a:rPr lang="es-CO" smtClean="0"/>
              <a:t>‹Nº›</a:t>
            </a:fld>
            <a:endParaRPr lang="es-CO"/>
          </a:p>
        </p:txBody>
      </p:sp>
    </p:spTree>
    <p:extLst>
      <p:ext uri="{BB962C8B-B14F-4D97-AF65-F5344CB8AC3E}">
        <p14:creationId xmlns:p14="http://schemas.microsoft.com/office/powerpoint/2010/main" val="178959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1E2A80-2C6C-46BA-8ADE-261C54745C95}" type="datetimeFigureOut">
              <a:rPr lang="es-CO" smtClean="0"/>
              <a:t>29/03/2020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22D057-A99D-45FD-BF00-E0481E696B07}" type="slidenum">
              <a:rPr lang="es-CO" smtClean="0"/>
              <a:t>‹Nº›</a:t>
            </a:fld>
            <a:endParaRPr lang="es-CO"/>
          </a:p>
        </p:txBody>
      </p:sp>
    </p:spTree>
    <p:extLst>
      <p:ext uri="{BB962C8B-B14F-4D97-AF65-F5344CB8AC3E}">
        <p14:creationId xmlns:p14="http://schemas.microsoft.com/office/powerpoint/2010/main" val="245776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1E2A80-2C6C-46BA-8ADE-261C54745C95}" type="datetimeFigureOut">
              <a:rPr lang="es-CO" smtClean="0"/>
              <a:t>29/03/2020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22D057-A99D-45FD-BF00-E0481E696B07}" type="slidenum">
              <a:rPr lang="es-CO" smtClean="0"/>
              <a:t>‹Nº›</a:t>
            </a:fld>
            <a:endParaRPr lang="es-CO"/>
          </a:p>
        </p:txBody>
      </p:sp>
    </p:spTree>
    <p:extLst>
      <p:ext uri="{BB962C8B-B14F-4D97-AF65-F5344CB8AC3E}">
        <p14:creationId xmlns:p14="http://schemas.microsoft.com/office/powerpoint/2010/main" val="400899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E2A80-2C6C-46BA-8ADE-261C54745C95}" type="datetimeFigureOut">
              <a:rPr lang="es-CO" smtClean="0"/>
              <a:t>29/03/2020</a:t>
            </a:fld>
            <a:endParaRPr lang="es-CO"/>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2D057-A99D-45FD-BF00-E0481E696B07}" type="slidenum">
              <a:rPr lang="es-CO" smtClean="0"/>
              <a:t>‹Nº›</a:t>
            </a:fld>
            <a:endParaRPr lang="es-CO"/>
          </a:p>
        </p:txBody>
      </p:sp>
    </p:spTree>
    <p:extLst>
      <p:ext uri="{BB962C8B-B14F-4D97-AF65-F5344CB8AC3E}">
        <p14:creationId xmlns:p14="http://schemas.microsoft.com/office/powerpoint/2010/main" val="12126475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e-aulas.urosario.edu.co/course/view.php?id=71456"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e-aulas.urosario.edu.co/course/view.php?id=12013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8706251" y="4147054"/>
            <a:ext cx="3217648" cy="2603370"/>
          </a:xfrm>
          <a:prstGeom prst="rect">
            <a:avLst/>
          </a:prstGeom>
        </p:spPr>
      </p:pic>
      <p:sp>
        <p:nvSpPr>
          <p:cNvPr id="17" name="Título 1">
            <a:extLst>
              <a:ext uri="{FF2B5EF4-FFF2-40B4-BE49-F238E27FC236}">
                <a16:creationId xmlns:a16="http://schemas.microsoft.com/office/drawing/2014/main" id="{2AB5AF3C-119B-D148-9B98-18EEA2A7CD3B}"/>
              </a:ext>
            </a:extLst>
          </p:cNvPr>
          <p:cNvSpPr>
            <a:spLocks noGrp="1"/>
          </p:cNvSpPr>
          <p:nvPr>
            <p:ph type="ctrTitle" idx="4294967295"/>
          </p:nvPr>
        </p:nvSpPr>
        <p:spPr>
          <a:xfrm>
            <a:off x="25941" y="2120500"/>
            <a:ext cx="11897958" cy="1877432"/>
          </a:xfrm>
        </p:spPr>
        <p:txBody>
          <a:bodyPr>
            <a:noAutofit/>
          </a:bodyPr>
          <a:lstStyle/>
          <a:p>
            <a:pPr algn="ctr"/>
            <a:r>
              <a:rPr lang="es-ES" sz="5400" b="1" i="1" dirty="0" smtClean="0">
                <a:latin typeface="+mn-lt"/>
              </a:rPr>
              <a:t>ESPECIALIZACIÓN EN GERENCIA Y GESTIÓN CULTURAL</a:t>
            </a:r>
            <a:endParaRPr lang="es-CO" sz="5400" dirty="0">
              <a:latin typeface="+mn-lt"/>
            </a:endParaRPr>
          </a:p>
        </p:txBody>
      </p:sp>
      <p:sp>
        <p:nvSpPr>
          <p:cNvPr id="18" name="Subtítulo 2">
            <a:extLst>
              <a:ext uri="{FF2B5EF4-FFF2-40B4-BE49-F238E27FC236}">
                <a16:creationId xmlns:a16="http://schemas.microsoft.com/office/drawing/2014/main" id="{79D8F484-3795-E744-8939-DD650E71512E}"/>
              </a:ext>
            </a:extLst>
          </p:cNvPr>
          <p:cNvSpPr>
            <a:spLocks noGrp="1"/>
          </p:cNvSpPr>
          <p:nvPr>
            <p:ph type="subTitle" idx="4294967295"/>
          </p:nvPr>
        </p:nvSpPr>
        <p:spPr>
          <a:xfrm>
            <a:off x="422171" y="4163172"/>
            <a:ext cx="2439363" cy="843542"/>
          </a:xfrm>
        </p:spPr>
        <p:txBody>
          <a:bodyPr>
            <a:noAutofit/>
          </a:bodyPr>
          <a:lstStyle/>
          <a:p>
            <a:endParaRPr lang="es-CO" sz="3600" dirty="0">
              <a:cs typeface="Times New Roman" panose="02020603050405020304" pitchFamily="18" charset="0"/>
            </a:endParaRPr>
          </a:p>
          <a:p>
            <a:pPr marL="0" indent="0">
              <a:buNone/>
            </a:pPr>
            <a:r>
              <a:rPr lang="es-CO" sz="3600" dirty="0" smtClean="0">
                <a:cs typeface="Times New Roman" panose="02020603050405020304" pitchFamily="18" charset="0"/>
              </a:rPr>
              <a:t>Admisiones</a:t>
            </a:r>
          </a:p>
        </p:txBody>
      </p:sp>
    </p:spTree>
    <p:extLst>
      <p:ext uri="{BB962C8B-B14F-4D97-AF65-F5344CB8AC3E}">
        <p14:creationId xmlns:p14="http://schemas.microsoft.com/office/powerpoint/2010/main" val="1898389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60"/>
          <p:cNvSpPr/>
          <p:nvPr/>
        </p:nvSpPr>
        <p:spPr>
          <a:xfrm>
            <a:off x="5913755" y="3242627"/>
            <a:ext cx="364490" cy="372745"/>
          </a:xfrm>
          <a:custGeom>
            <a:avLst/>
            <a:gdLst/>
            <a:ahLst/>
            <a:cxnLst/>
            <a:rect l="0" t="0" r="0" b="0"/>
            <a:pathLst>
              <a:path w="365125" h="373380">
                <a:moveTo>
                  <a:pt x="0" y="186690"/>
                </a:moveTo>
                <a:cubicBezTo>
                  <a:pt x="0" y="83566"/>
                  <a:pt x="81737" y="0"/>
                  <a:pt x="182499" y="0"/>
                </a:cubicBezTo>
                <a:cubicBezTo>
                  <a:pt x="283337" y="0"/>
                  <a:pt x="365125" y="83566"/>
                  <a:pt x="365125" y="186690"/>
                </a:cubicBezTo>
                <a:cubicBezTo>
                  <a:pt x="365125" y="289814"/>
                  <a:pt x="283337" y="373380"/>
                  <a:pt x="182499" y="373380"/>
                </a:cubicBezTo>
                <a:cubicBezTo>
                  <a:pt x="81737" y="373380"/>
                  <a:pt x="0" y="289814"/>
                  <a:pt x="0" y="186690"/>
                </a:cubicBezTo>
                <a:close/>
              </a:path>
            </a:pathLst>
          </a:custGeom>
          <a:ln w="19050" cap="flat">
            <a:miter lim="127000"/>
          </a:ln>
        </p:spPr>
        <p:style>
          <a:lnRef idx="1">
            <a:srgbClr val="FFFFFF"/>
          </a:lnRef>
          <a:fillRef idx="0">
            <a:srgbClr val="000000">
              <a:alpha val="0"/>
            </a:srgbClr>
          </a:fillRef>
          <a:effectRef idx="0">
            <a:scrgbClr r="0" g="0" b="0"/>
          </a:effectRef>
          <a:fontRef idx="none"/>
        </p:style>
        <p:txBody>
          <a:bodyPr/>
          <a:lstStyle/>
          <a:p>
            <a:endParaRPr lang="es-ES" dirty="0"/>
          </a:p>
        </p:txBody>
      </p:sp>
      <p:sp>
        <p:nvSpPr>
          <p:cNvPr id="6" name="CuadroTexto 5"/>
          <p:cNvSpPr txBox="1"/>
          <p:nvPr/>
        </p:nvSpPr>
        <p:spPr>
          <a:xfrm>
            <a:off x="838200" y="1153431"/>
            <a:ext cx="207690" cy="369332"/>
          </a:xfrm>
          <a:prstGeom prst="rect">
            <a:avLst/>
          </a:prstGeom>
          <a:noFill/>
        </p:spPr>
        <p:txBody>
          <a:bodyPr wrap="square" rtlCol="0">
            <a:spAutoFit/>
          </a:bodyPr>
          <a:lstStyle/>
          <a:p>
            <a:r>
              <a:rPr lang="es-CO" b="1" dirty="0" smtClean="0">
                <a:solidFill>
                  <a:schemeClr val="bg1"/>
                </a:solidFill>
              </a:rPr>
              <a:t>1</a:t>
            </a:r>
            <a:endParaRPr lang="es-ES" b="1" dirty="0">
              <a:solidFill>
                <a:schemeClr val="bg1"/>
              </a:solidFill>
            </a:endParaRPr>
          </a:p>
        </p:txBody>
      </p:sp>
      <p:sp>
        <p:nvSpPr>
          <p:cNvPr id="11" name="Marcador de contenido 2"/>
          <p:cNvSpPr txBox="1">
            <a:spLocks/>
          </p:cNvSpPr>
          <p:nvPr/>
        </p:nvSpPr>
        <p:spPr bwMode="auto">
          <a:xfrm>
            <a:off x="2082447" y="3871505"/>
            <a:ext cx="7662615" cy="226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285750" algn="just">
              <a:spcBef>
                <a:spcPct val="0"/>
              </a:spcBef>
              <a:buFont typeface="Arial" pitchFamily="34" charset="0"/>
              <a:buChar char="•"/>
            </a:pPr>
            <a:r>
              <a:rPr lang="es-CO" sz="1600" kern="1200" dirty="0" smtClean="0">
                <a:latin typeface="Calibri" panose="020F0502020204030204" pitchFamily="34" charset="0"/>
                <a:ea typeface="+mj-ea"/>
                <a:cs typeface="+mj-cs"/>
              </a:rPr>
              <a:t>La prueba es de opción múltiple con única respuesta.</a:t>
            </a:r>
          </a:p>
          <a:p>
            <a:pPr marL="0" indent="-285750" algn="just">
              <a:spcBef>
                <a:spcPct val="0"/>
              </a:spcBef>
              <a:buFont typeface="Arial" pitchFamily="34" charset="0"/>
              <a:buChar char="•"/>
            </a:pPr>
            <a:r>
              <a:rPr lang="es-CO" sz="1600" kern="0" dirty="0" smtClean="0">
                <a:latin typeface="Calibri" panose="020F0502020204030204" pitchFamily="34" charset="0"/>
              </a:rPr>
              <a:t>La prueba cuenta con un único ingreso  y el  tiempo empieza a contar a partir del momento en el   que de clic  en </a:t>
            </a:r>
          </a:p>
          <a:p>
            <a:pPr marL="0" indent="0" algn="just">
              <a:spcBef>
                <a:spcPct val="0"/>
              </a:spcBef>
              <a:buFontTx/>
              <a:buNone/>
            </a:pPr>
            <a:endParaRPr lang="es-CO" sz="1400" kern="1200" dirty="0">
              <a:latin typeface="+mj-lt"/>
              <a:ea typeface="+mj-ea"/>
              <a:cs typeface="+mj-cs"/>
            </a:endParaRPr>
          </a:p>
        </p:txBody>
      </p:sp>
      <p:pic>
        <p:nvPicPr>
          <p:cNvPr id="12" name="Imagen 11"/>
          <p:cNvPicPr>
            <a:picLocks noChangeAspect="1"/>
          </p:cNvPicPr>
          <p:nvPr/>
        </p:nvPicPr>
        <p:blipFill rotWithShape="1">
          <a:blip r:embed="rId2"/>
          <a:srcRect l="43547" t="64085" r="48419" b="33062"/>
          <a:stretch/>
        </p:blipFill>
        <p:spPr>
          <a:xfrm>
            <a:off x="4925302" y="4460924"/>
            <a:ext cx="1767059" cy="352942"/>
          </a:xfrm>
          <a:prstGeom prst="rect">
            <a:avLst/>
          </a:prstGeom>
        </p:spPr>
      </p:pic>
      <p:sp>
        <p:nvSpPr>
          <p:cNvPr id="8" name="Título 1"/>
          <p:cNvSpPr txBox="1">
            <a:spLocks noGrp="1"/>
          </p:cNvSpPr>
          <p:nvPr>
            <p:ph type="title"/>
          </p:nvPr>
        </p:nvSpPr>
        <p:spPr>
          <a:xfrm>
            <a:off x="938213" y="939800"/>
            <a:ext cx="10507553" cy="2192283"/>
          </a:xfrm>
          <a:prstGeom prst="rect">
            <a:avLst/>
          </a:prstGeom>
        </p:spPr>
        <p:txBody>
          <a:bodyPr>
            <a:noAutofit/>
          </a:bodyPr>
          <a:lstStyle>
            <a:lvl1pPr algn="r" rtl="0" eaLnBrk="0" fontAlgn="base" hangingPunct="0">
              <a:spcBef>
                <a:spcPct val="0"/>
              </a:spcBef>
              <a:spcAft>
                <a:spcPct val="0"/>
              </a:spcAft>
              <a:defRPr sz="2000" b="1">
                <a:solidFill>
                  <a:srgbClr val="990000"/>
                </a:solidFill>
                <a:latin typeface="+mj-lt"/>
                <a:ea typeface="+mj-ea"/>
                <a:cs typeface="+mj-cs"/>
              </a:defRPr>
            </a:lvl1pPr>
            <a:lvl2pPr algn="r" rtl="0" eaLnBrk="0" fontAlgn="base" hangingPunct="0">
              <a:spcBef>
                <a:spcPct val="0"/>
              </a:spcBef>
              <a:spcAft>
                <a:spcPct val="0"/>
              </a:spcAft>
              <a:defRPr sz="2000" b="1">
                <a:solidFill>
                  <a:srgbClr val="990000"/>
                </a:solidFill>
                <a:latin typeface="Tahoma" pitchFamily="34" charset="0"/>
              </a:defRPr>
            </a:lvl2pPr>
            <a:lvl3pPr algn="r" rtl="0" eaLnBrk="0" fontAlgn="base" hangingPunct="0">
              <a:spcBef>
                <a:spcPct val="0"/>
              </a:spcBef>
              <a:spcAft>
                <a:spcPct val="0"/>
              </a:spcAft>
              <a:defRPr sz="2000" b="1">
                <a:solidFill>
                  <a:srgbClr val="990000"/>
                </a:solidFill>
                <a:latin typeface="Tahoma" pitchFamily="34" charset="0"/>
              </a:defRPr>
            </a:lvl3pPr>
            <a:lvl4pPr algn="r" rtl="0" eaLnBrk="0" fontAlgn="base" hangingPunct="0">
              <a:spcBef>
                <a:spcPct val="0"/>
              </a:spcBef>
              <a:spcAft>
                <a:spcPct val="0"/>
              </a:spcAft>
              <a:defRPr sz="2000" b="1">
                <a:solidFill>
                  <a:srgbClr val="990000"/>
                </a:solidFill>
                <a:latin typeface="Tahoma" pitchFamily="34" charset="0"/>
              </a:defRPr>
            </a:lvl4pPr>
            <a:lvl5pPr algn="r" rtl="0" eaLnBrk="0" fontAlgn="base" hangingPunct="0">
              <a:spcBef>
                <a:spcPct val="0"/>
              </a:spcBef>
              <a:spcAft>
                <a:spcPct val="0"/>
              </a:spcAft>
              <a:defRPr sz="2000" b="1">
                <a:solidFill>
                  <a:srgbClr val="990000"/>
                </a:solidFill>
                <a:latin typeface="Tahoma" pitchFamily="34" charset="0"/>
              </a:defRPr>
            </a:lvl5pPr>
            <a:lvl6pPr marL="457200" algn="r" rtl="0" fontAlgn="base">
              <a:spcBef>
                <a:spcPct val="0"/>
              </a:spcBef>
              <a:spcAft>
                <a:spcPct val="0"/>
              </a:spcAft>
              <a:defRPr sz="2000" b="1">
                <a:solidFill>
                  <a:srgbClr val="990000"/>
                </a:solidFill>
                <a:latin typeface="Tahoma" pitchFamily="34" charset="0"/>
              </a:defRPr>
            </a:lvl6pPr>
            <a:lvl7pPr marL="914400" algn="r" rtl="0" fontAlgn="base">
              <a:spcBef>
                <a:spcPct val="0"/>
              </a:spcBef>
              <a:spcAft>
                <a:spcPct val="0"/>
              </a:spcAft>
              <a:defRPr sz="2000" b="1">
                <a:solidFill>
                  <a:srgbClr val="990000"/>
                </a:solidFill>
                <a:latin typeface="Tahoma" pitchFamily="34" charset="0"/>
              </a:defRPr>
            </a:lvl7pPr>
            <a:lvl8pPr marL="1371600" algn="r" rtl="0" fontAlgn="base">
              <a:spcBef>
                <a:spcPct val="0"/>
              </a:spcBef>
              <a:spcAft>
                <a:spcPct val="0"/>
              </a:spcAft>
              <a:defRPr sz="2000" b="1">
                <a:solidFill>
                  <a:srgbClr val="990000"/>
                </a:solidFill>
                <a:latin typeface="Tahoma" pitchFamily="34" charset="0"/>
              </a:defRPr>
            </a:lvl8pPr>
            <a:lvl9pPr marL="1828800" algn="r" rtl="0" fontAlgn="base">
              <a:spcBef>
                <a:spcPct val="0"/>
              </a:spcBef>
              <a:spcAft>
                <a:spcPct val="0"/>
              </a:spcAft>
              <a:defRPr sz="2000" b="1">
                <a:solidFill>
                  <a:srgbClr val="990000"/>
                </a:solidFill>
                <a:latin typeface="Tahoma" pitchFamily="34" charset="0"/>
              </a:defRPr>
            </a:lvl9pPr>
          </a:lstStyle>
          <a:p>
            <a:pPr marL="285750" indent="-285750" algn="l">
              <a:buFont typeface="Arial" panose="020B0604020202020204" pitchFamily="34" charset="0"/>
              <a:buChar char="•"/>
            </a:pPr>
            <a:r>
              <a:rPr lang="es-CO" sz="1600" b="0" dirty="0">
                <a:solidFill>
                  <a:schemeClr val="tx1"/>
                </a:solidFill>
                <a:latin typeface="Calibri" panose="020F0502020204030204" pitchFamily="34" charset="0"/>
              </a:rPr>
              <a:t>La prueba tiene tres unidades, en la primera se evalúa la experiencia del aspirante en su relación con el sector cultural. En la segunda se evalúa la orientación en la línea temática para el proyecto – es un trabajo en grupo desarrollado durante la especialización. En la tercera, se evalúa la comprensión lectora, a partir de un texto en español y otro en inglés, para cada uno se pide desarrollar una </a:t>
            </a:r>
            <a:r>
              <a:rPr lang="es-CO" sz="1600" b="0" dirty="0" smtClean="0">
                <a:solidFill>
                  <a:schemeClr val="tx1"/>
                </a:solidFill>
                <a:latin typeface="Calibri" panose="020F0502020204030204" pitchFamily="34" charset="0"/>
              </a:rPr>
              <a:t>pregunta.</a:t>
            </a:r>
            <a:r>
              <a:rPr lang="es-CO" sz="1600" b="0" dirty="0">
                <a:solidFill>
                  <a:schemeClr val="tx1"/>
                </a:solidFill>
                <a:latin typeface="Calibri" panose="020F0502020204030204" pitchFamily="34" charset="0"/>
              </a:rPr>
              <a:t> T</a:t>
            </a:r>
            <a:r>
              <a:rPr lang="es-CO" sz="1600" b="0" dirty="0" smtClean="0">
                <a:solidFill>
                  <a:schemeClr val="tx1"/>
                </a:solidFill>
                <a:latin typeface="Calibri" panose="020F0502020204030204" pitchFamily="34" charset="0"/>
              </a:rPr>
              <a:t>iempo </a:t>
            </a:r>
            <a:r>
              <a:rPr lang="es-CO" sz="1600" b="0" dirty="0">
                <a:solidFill>
                  <a:schemeClr val="tx1"/>
                </a:solidFill>
                <a:latin typeface="Calibri" panose="020F0502020204030204" pitchFamily="34" charset="0"/>
              </a:rPr>
              <a:t>máximo de presentación </a:t>
            </a:r>
            <a:r>
              <a:rPr lang="es-CO" sz="1600" b="0" dirty="0" smtClean="0">
                <a:solidFill>
                  <a:schemeClr val="tx1"/>
                </a:solidFill>
                <a:latin typeface="Calibri" panose="020F0502020204030204" pitchFamily="34" charset="0"/>
              </a:rPr>
              <a:t>120 </a:t>
            </a:r>
            <a:r>
              <a:rPr lang="es-CO" sz="1600" b="0" dirty="0">
                <a:solidFill>
                  <a:schemeClr val="tx1"/>
                </a:solidFill>
                <a:latin typeface="Calibri" panose="020F0502020204030204" pitchFamily="34" charset="0"/>
              </a:rPr>
              <a:t>minutos</a:t>
            </a:r>
          </a:p>
        </p:txBody>
      </p:sp>
    </p:spTree>
    <p:extLst>
      <p:ext uri="{BB962C8B-B14F-4D97-AF65-F5344CB8AC3E}">
        <p14:creationId xmlns:p14="http://schemas.microsoft.com/office/powerpoint/2010/main" val="2395660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ítulo 1">
            <a:extLst>
              <a:ext uri="{FF2B5EF4-FFF2-40B4-BE49-F238E27FC236}">
                <a16:creationId xmlns:a16="http://schemas.microsoft.com/office/drawing/2014/main" id="{F8E7C5AB-B64C-7B45-AC27-BB4599E2055E}"/>
              </a:ext>
            </a:extLst>
          </p:cNvPr>
          <p:cNvSpPr txBox="1">
            <a:spLocks/>
          </p:cNvSpPr>
          <p:nvPr/>
        </p:nvSpPr>
        <p:spPr>
          <a:xfrm>
            <a:off x="3710011" y="840270"/>
            <a:ext cx="7546523" cy="517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600" dirty="0" smtClean="0">
                <a:latin typeface="Calibri" panose="020F0502020204030204" pitchFamily="34" charset="0"/>
                <a:cs typeface="Arial" panose="020B0604020202020204" pitchFamily="34" charset="0"/>
              </a:rPr>
              <a:t>1. Clic </a:t>
            </a:r>
            <a:r>
              <a:rPr lang="es-CO" sz="2600" dirty="0">
                <a:latin typeface="Calibri" panose="020F0502020204030204" pitchFamily="34" charset="0"/>
                <a:cs typeface="Arial" panose="020B0604020202020204" pitchFamily="34" charset="0"/>
              </a:rPr>
              <a:t>en Acceder</a:t>
            </a:r>
          </a:p>
        </p:txBody>
      </p:sp>
      <p:sp>
        <p:nvSpPr>
          <p:cNvPr id="64" name="CuadroTexto 63"/>
          <p:cNvSpPr txBox="1"/>
          <p:nvPr/>
        </p:nvSpPr>
        <p:spPr>
          <a:xfrm>
            <a:off x="3416532" y="901026"/>
            <a:ext cx="228459" cy="369332"/>
          </a:xfrm>
          <a:prstGeom prst="rect">
            <a:avLst/>
          </a:prstGeom>
          <a:noFill/>
        </p:spPr>
        <p:txBody>
          <a:bodyPr wrap="square" rtlCol="0">
            <a:spAutoFit/>
          </a:bodyPr>
          <a:lstStyle/>
          <a:p>
            <a:r>
              <a:rPr lang="es-ES" b="1" dirty="0" smtClean="0">
                <a:solidFill>
                  <a:schemeClr val="bg1"/>
                </a:solidFill>
              </a:rPr>
              <a:t>2</a:t>
            </a:r>
            <a:endParaRPr lang="es-ES" b="1" dirty="0">
              <a:solidFill>
                <a:schemeClr val="bg1"/>
              </a:solidFill>
            </a:endParaRPr>
          </a:p>
        </p:txBody>
      </p:sp>
      <p:sp>
        <p:nvSpPr>
          <p:cNvPr id="3" name="Elipse 2"/>
          <p:cNvSpPr/>
          <p:nvPr/>
        </p:nvSpPr>
        <p:spPr>
          <a:xfrm>
            <a:off x="1257405" y="2958900"/>
            <a:ext cx="323274" cy="314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1</a:t>
            </a:r>
            <a:endParaRPr lang="es-CO" b="1" dirty="0">
              <a:solidFill>
                <a:schemeClr val="tx1"/>
              </a:solidFill>
            </a:endParaRPr>
          </a:p>
        </p:txBody>
      </p:sp>
      <p:pic>
        <p:nvPicPr>
          <p:cNvPr id="26" name="Imagen 25"/>
          <p:cNvPicPr>
            <a:picLocks noChangeAspect="1"/>
          </p:cNvPicPr>
          <p:nvPr/>
        </p:nvPicPr>
        <p:blipFill>
          <a:blip r:embed="rId3"/>
          <a:stretch>
            <a:fillRect/>
          </a:stretch>
        </p:blipFill>
        <p:spPr>
          <a:xfrm>
            <a:off x="1541741" y="2453234"/>
            <a:ext cx="9714793" cy="2809761"/>
          </a:xfrm>
          <a:prstGeom prst="rect">
            <a:avLst/>
          </a:prstGeom>
        </p:spPr>
      </p:pic>
      <p:sp>
        <p:nvSpPr>
          <p:cNvPr id="27" name="Flecha abajo 26"/>
          <p:cNvSpPr/>
          <p:nvPr/>
        </p:nvSpPr>
        <p:spPr>
          <a:xfrm>
            <a:off x="10499743" y="1646150"/>
            <a:ext cx="467591" cy="623455"/>
          </a:xfrm>
          <a:prstGeom prst="downArrow">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p>
        </p:txBody>
      </p:sp>
      <p:sp>
        <p:nvSpPr>
          <p:cNvPr id="28" name="Elipse 27"/>
          <p:cNvSpPr/>
          <p:nvPr/>
        </p:nvSpPr>
        <p:spPr>
          <a:xfrm>
            <a:off x="9742952" y="2269605"/>
            <a:ext cx="1513582" cy="645544"/>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54026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9609" y="942871"/>
            <a:ext cx="8469777" cy="892552"/>
          </a:xfrm>
          <a:prstGeom prst="rect">
            <a:avLst/>
          </a:prstGeom>
        </p:spPr>
        <p:txBody>
          <a:bodyPr wrap="square">
            <a:spAutoFit/>
          </a:bodyPr>
          <a:lstStyle/>
          <a:p>
            <a:r>
              <a:rPr lang="es-CO" sz="2600" kern="0" dirty="0">
                <a:latin typeface="Calibri" panose="020F0502020204030204" pitchFamily="34" charset="0"/>
              </a:rPr>
              <a:t>2. </a:t>
            </a:r>
            <a:r>
              <a:rPr lang="es-CO" sz="2600" kern="0" dirty="0">
                <a:latin typeface="Calibri" panose="020F0502020204030204" pitchFamily="34" charset="0"/>
                <a:cs typeface="Arial" panose="020B0604020202020204" pitchFamily="34" charset="0"/>
              </a:rPr>
              <a:t>Digite su pasaporte virtual y contraseña para acceder a la plataforma.</a:t>
            </a:r>
          </a:p>
        </p:txBody>
      </p:sp>
      <p:sp>
        <p:nvSpPr>
          <p:cNvPr id="6" name="Google Shape;120;p16"/>
          <p:cNvSpPr txBox="1">
            <a:spLocks/>
          </p:cNvSpPr>
          <p:nvPr/>
        </p:nvSpPr>
        <p:spPr>
          <a:xfrm>
            <a:off x="4341813" y="1920012"/>
            <a:ext cx="3155165" cy="2881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chemeClr val="dk1"/>
              </a:buClr>
              <a:buSzPts val="1100"/>
              <a:buFont typeface="Arial"/>
              <a:buNone/>
            </a:pPr>
            <a:endParaRPr lang="en-US" sz="1600" dirty="0">
              <a:solidFill>
                <a:schemeClr val="tx1">
                  <a:lumMod val="65000"/>
                  <a:lumOff val="35000"/>
                </a:schemeClr>
              </a:solidFill>
            </a:endParaRPr>
          </a:p>
        </p:txBody>
      </p:sp>
      <p:sp>
        <p:nvSpPr>
          <p:cNvPr id="7" name="CuadroTexto 6"/>
          <p:cNvSpPr txBox="1"/>
          <p:nvPr/>
        </p:nvSpPr>
        <p:spPr>
          <a:xfrm>
            <a:off x="2453402" y="1979032"/>
            <a:ext cx="2431473" cy="830997"/>
          </a:xfrm>
          <a:prstGeom prst="rect">
            <a:avLst/>
          </a:prstGeom>
          <a:noFill/>
        </p:spPr>
        <p:txBody>
          <a:bodyPr wrap="square" rtlCol="0">
            <a:spAutoFit/>
          </a:bodyPr>
          <a:lstStyle/>
          <a:p>
            <a:r>
              <a:rPr lang="es-CO" sz="1200" b="1" dirty="0" smtClean="0">
                <a:latin typeface="Calibri" panose="020F0502020204030204" pitchFamily="34" charset="0"/>
              </a:rPr>
              <a:t>Nombre de usuario</a:t>
            </a:r>
            <a:r>
              <a:rPr lang="es-CO" sz="1200" dirty="0" smtClean="0">
                <a:latin typeface="Calibri" panose="020F0502020204030204" pitchFamily="34" charset="0"/>
              </a:rPr>
              <a:t>: </a:t>
            </a:r>
            <a:r>
              <a:rPr lang="es-CO" sz="1200" kern="0" dirty="0">
                <a:latin typeface="Calibri" panose="020F0502020204030204" pitchFamily="34" charset="0"/>
                <a:ea typeface="+mj-ea"/>
                <a:cs typeface="Arial" panose="020B0604020202020204" pitchFamily="34" charset="0"/>
              </a:rPr>
              <a:t>Dirección de correo electrónico registrado en el formulario de inscripción. </a:t>
            </a:r>
            <a:r>
              <a:rPr lang="es-CO" sz="1200" dirty="0" err="1" smtClean="0">
                <a:latin typeface="Calibri" panose="020F0502020204030204" pitchFamily="34" charset="0"/>
              </a:rPr>
              <a:t>Ej</a:t>
            </a:r>
            <a:r>
              <a:rPr lang="es-CO" sz="1200" dirty="0" smtClean="0">
                <a:latin typeface="Calibri" panose="020F0502020204030204" pitchFamily="34" charset="0"/>
              </a:rPr>
              <a:t>: </a:t>
            </a:r>
            <a:r>
              <a:rPr lang="es-CO" sz="1200" b="1" dirty="0" smtClean="0">
                <a:latin typeface="Calibri" panose="020F0502020204030204" pitchFamily="34" charset="0"/>
              </a:rPr>
              <a:t>Maria.Perez@Gmail.com</a:t>
            </a:r>
            <a:endParaRPr lang="es-CO" sz="1200" b="1" dirty="0">
              <a:latin typeface="Calibri" panose="020F0502020204030204" pitchFamily="34" charset="0"/>
            </a:endParaRPr>
          </a:p>
        </p:txBody>
      </p:sp>
      <p:sp>
        <p:nvSpPr>
          <p:cNvPr id="8" name="Rectángulo 7"/>
          <p:cNvSpPr/>
          <p:nvPr/>
        </p:nvSpPr>
        <p:spPr>
          <a:xfrm>
            <a:off x="2669936" y="3254363"/>
            <a:ext cx="2214939" cy="1015663"/>
          </a:xfrm>
          <a:prstGeom prst="rect">
            <a:avLst/>
          </a:prstGeom>
        </p:spPr>
        <p:txBody>
          <a:bodyPr wrap="square">
            <a:spAutoFit/>
          </a:bodyPr>
          <a:lstStyle/>
          <a:p>
            <a:r>
              <a:rPr lang="es-CO" sz="1200" b="1" kern="0" dirty="0" smtClean="0">
                <a:latin typeface="Calibri" panose="020F0502020204030204" pitchFamily="34" charset="0"/>
                <a:cs typeface="Arial" panose="020B0604020202020204" pitchFamily="34" charset="0"/>
              </a:rPr>
              <a:t>Contraseña: </a:t>
            </a:r>
            <a:r>
              <a:rPr lang="es-CO" sz="1200" kern="0" dirty="0">
                <a:latin typeface="Calibri" panose="020F0502020204030204" pitchFamily="34" charset="0"/>
                <a:ea typeface="+mj-ea"/>
                <a:cs typeface="Arial" panose="020B0604020202020204" pitchFamily="34" charset="0"/>
              </a:rPr>
              <a:t>el número de identificación registrado en el formulario   de inscripción seguido de *</a:t>
            </a:r>
            <a:r>
              <a:rPr lang="es-CO" sz="1200" kern="0" dirty="0" err="1">
                <a:latin typeface="Calibri" panose="020F0502020204030204" pitchFamily="34" charset="0"/>
                <a:ea typeface="+mj-ea"/>
                <a:cs typeface="Arial" panose="020B0604020202020204" pitchFamily="34" charset="0"/>
              </a:rPr>
              <a:t>Ur</a:t>
            </a:r>
            <a:r>
              <a:rPr lang="es-CO" sz="1200" kern="0" dirty="0">
                <a:latin typeface="Calibri" panose="020F0502020204030204" pitchFamily="34" charset="0"/>
                <a:ea typeface="+mj-ea"/>
                <a:cs typeface="Arial" panose="020B0604020202020204" pitchFamily="34" charset="0"/>
              </a:rPr>
              <a:t>   </a:t>
            </a:r>
            <a:r>
              <a:rPr lang="es-CO" sz="1200" kern="0" dirty="0" smtClean="0">
                <a:latin typeface="Calibri" panose="020F0502020204030204" pitchFamily="34" charset="0"/>
                <a:cs typeface="Arial" panose="020B0604020202020204" pitchFamily="34" charset="0"/>
              </a:rPr>
              <a:t>   </a:t>
            </a:r>
            <a:r>
              <a:rPr lang="es-CO" sz="1200" kern="0" dirty="0" err="1">
                <a:latin typeface="Calibri" panose="020F0502020204030204" pitchFamily="34" charset="0"/>
                <a:ea typeface="+mj-ea"/>
                <a:cs typeface="Arial" panose="020B0604020202020204" pitchFamily="34" charset="0"/>
              </a:rPr>
              <a:t>Ej</a:t>
            </a:r>
            <a:r>
              <a:rPr lang="es-CO" sz="1200" kern="0" dirty="0">
                <a:latin typeface="Calibri" panose="020F0502020204030204" pitchFamily="34" charset="0"/>
                <a:ea typeface="+mj-ea"/>
                <a:cs typeface="Arial" panose="020B0604020202020204" pitchFamily="34" charset="0"/>
              </a:rPr>
              <a:t>:   </a:t>
            </a:r>
            <a:r>
              <a:rPr lang="es-CO" sz="1200" b="1" kern="0" dirty="0" smtClean="0">
                <a:latin typeface="Calibri" panose="020F0502020204030204" pitchFamily="34" charset="0"/>
                <a:cs typeface="Arial" panose="020B0604020202020204" pitchFamily="34" charset="0"/>
              </a:rPr>
              <a:t>50410215*</a:t>
            </a:r>
            <a:r>
              <a:rPr lang="es-CO" sz="1200" b="1" kern="0" dirty="0" err="1" smtClean="0">
                <a:latin typeface="Calibri" panose="020F0502020204030204" pitchFamily="34" charset="0"/>
                <a:cs typeface="Arial" panose="020B0604020202020204" pitchFamily="34" charset="0"/>
              </a:rPr>
              <a:t>Ur</a:t>
            </a:r>
            <a:r>
              <a:rPr lang="es-CO" sz="1200" b="1" kern="0" dirty="0" smtClean="0">
                <a:latin typeface="Calibri" panose="020F0502020204030204" pitchFamily="34" charset="0"/>
                <a:cs typeface="Arial" panose="020B0604020202020204" pitchFamily="34" charset="0"/>
              </a:rPr>
              <a:t> </a:t>
            </a:r>
            <a:endParaRPr lang="es-CO" sz="1200" b="1" dirty="0">
              <a:latin typeface="Calibri" panose="020F0502020204030204" pitchFamily="34" charset="0"/>
            </a:endParaRPr>
          </a:p>
        </p:txBody>
      </p:sp>
      <p:pic>
        <p:nvPicPr>
          <p:cNvPr id="9" name="Imagen 8"/>
          <p:cNvPicPr>
            <a:picLocks noChangeAspect="1"/>
          </p:cNvPicPr>
          <p:nvPr/>
        </p:nvPicPr>
        <p:blipFill>
          <a:blip r:embed="rId2"/>
          <a:stretch>
            <a:fillRect/>
          </a:stretch>
        </p:blipFill>
        <p:spPr>
          <a:xfrm>
            <a:off x="5427937" y="1995552"/>
            <a:ext cx="5198022" cy="3332807"/>
          </a:xfrm>
          <a:prstGeom prst="rect">
            <a:avLst/>
          </a:prstGeom>
        </p:spPr>
      </p:pic>
      <p:cxnSp>
        <p:nvCxnSpPr>
          <p:cNvPr id="10" name="Conector angular 9"/>
          <p:cNvCxnSpPr/>
          <p:nvPr/>
        </p:nvCxnSpPr>
        <p:spPr>
          <a:xfrm rot="10800000" flipV="1">
            <a:off x="4756870" y="3254362"/>
            <a:ext cx="1402193" cy="296109"/>
          </a:xfrm>
          <a:prstGeom prst="bentConnector3">
            <a:avLst>
              <a:gd name="adj1" fmla="val 50000"/>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Conector angular 10"/>
          <p:cNvCxnSpPr/>
          <p:nvPr/>
        </p:nvCxnSpPr>
        <p:spPr>
          <a:xfrm rot="10800000">
            <a:off x="4711523" y="2382792"/>
            <a:ext cx="1601292" cy="484330"/>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8" name="Rectángulo 17"/>
          <p:cNvSpPr/>
          <p:nvPr/>
        </p:nvSpPr>
        <p:spPr>
          <a:xfrm>
            <a:off x="1096579" y="5578098"/>
            <a:ext cx="10432472" cy="646331"/>
          </a:xfrm>
          <a:prstGeom prst="rect">
            <a:avLst/>
          </a:prstGeom>
        </p:spPr>
        <p:txBody>
          <a:bodyPr wrap="square">
            <a:spAutoFit/>
          </a:bodyPr>
          <a:lstStyle/>
          <a:p>
            <a:r>
              <a:rPr lang="es-CO" b="1" kern="0" dirty="0">
                <a:latin typeface="Myriad Pro"/>
                <a:ea typeface="+mj-ea"/>
                <a:cs typeface="Arial" panose="020B0604020202020204" pitchFamily="34" charset="0"/>
              </a:rPr>
              <a:t>Nota: </a:t>
            </a:r>
            <a:r>
              <a:rPr lang="es-CO" i="1" kern="0" dirty="0">
                <a:latin typeface="Myriad Pro"/>
                <a:ea typeface="+mj-ea"/>
                <a:cs typeface="Arial" panose="020B0604020202020204" pitchFamily="34" charset="0"/>
              </a:rPr>
              <a:t>las personas que registraron en </a:t>
            </a:r>
            <a:r>
              <a:rPr lang="es-CO" i="1" kern="0" dirty="0">
                <a:latin typeface="Calibri" panose="020F0502020204030204" pitchFamily="34" charset="0"/>
                <a:ea typeface="+mj-ea"/>
                <a:cs typeface="Arial" panose="020B0604020202020204" pitchFamily="34" charset="0"/>
              </a:rPr>
              <a:t>el</a:t>
            </a:r>
            <a:r>
              <a:rPr lang="es-CO" i="1" kern="0" dirty="0">
                <a:latin typeface="Myriad Pro"/>
                <a:ea typeface="+mj-ea"/>
                <a:cs typeface="Arial" panose="020B0604020202020204" pitchFamily="34" charset="0"/>
              </a:rPr>
              <a:t> formulario </a:t>
            </a:r>
            <a:r>
              <a:rPr lang="es-CO" i="1" kern="0" dirty="0" smtClean="0">
                <a:latin typeface="Myriad Pro"/>
                <a:ea typeface="+mj-ea"/>
                <a:cs typeface="Arial" panose="020B0604020202020204" pitchFamily="34" charset="0"/>
              </a:rPr>
              <a:t>cuenta de correo </a:t>
            </a:r>
            <a:r>
              <a:rPr lang="es-CO" i="1" kern="0" dirty="0">
                <a:latin typeface="Myriad Pro"/>
                <a:ea typeface="+mj-ea"/>
                <a:cs typeface="Arial" panose="020B0604020202020204" pitchFamily="34" charset="0"/>
              </a:rPr>
              <a:t>UR, deben ingresar a la plataforma con su cuenta( sin el @</a:t>
            </a:r>
            <a:r>
              <a:rPr lang="es-CO" i="1" kern="0" dirty="0" err="1">
                <a:latin typeface="Myriad Pro"/>
                <a:ea typeface="+mj-ea"/>
                <a:cs typeface="Arial" panose="020B0604020202020204" pitchFamily="34" charset="0"/>
              </a:rPr>
              <a:t>urosario</a:t>
            </a:r>
            <a:r>
              <a:rPr lang="es-CO" i="1" kern="0" dirty="0">
                <a:latin typeface="Myriad Pro"/>
                <a:ea typeface="+mj-ea"/>
                <a:cs typeface="Arial" panose="020B0604020202020204" pitchFamily="34" charset="0"/>
              </a:rPr>
              <a:t>) y clave de correo normal.    </a:t>
            </a:r>
          </a:p>
        </p:txBody>
      </p:sp>
    </p:spTree>
    <p:extLst>
      <p:ext uri="{BB962C8B-B14F-4D97-AF65-F5344CB8AC3E}">
        <p14:creationId xmlns:p14="http://schemas.microsoft.com/office/powerpoint/2010/main" val="824184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195435" y="2390313"/>
            <a:ext cx="4276725" cy="2752725"/>
          </a:xfrm>
          <a:prstGeom prst="rect">
            <a:avLst/>
          </a:prstGeom>
        </p:spPr>
      </p:pic>
      <p:sp>
        <p:nvSpPr>
          <p:cNvPr id="20" name="Título 1"/>
          <p:cNvSpPr txBox="1">
            <a:spLocks/>
          </p:cNvSpPr>
          <p:nvPr/>
        </p:nvSpPr>
        <p:spPr>
          <a:xfrm>
            <a:off x="1233042" y="627351"/>
            <a:ext cx="10189028" cy="990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1800" dirty="0">
              <a:latin typeface="+mn-lt"/>
              <a:cs typeface="Times New Roman" panose="02020603050405020304" pitchFamily="18" charset="0"/>
            </a:endParaRPr>
          </a:p>
        </p:txBody>
      </p:sp>
      <p:sp>
        <p:nvSpPr>
          <p:cNvPr id="4" name="Rectángulo 3"/>
          <p:cNvSpPr/>
          <p:nvPr/>
        </p:nvSpPr>
        <p:spPr>
          <a:xfrm>
            <a:off x="1233042" y="753162"/>
            <a:ext cx="10720551" cy="1354217"/>
          </a:xfrm>
          <a:prstGeom prst="rect">
            <a:avLst/>
          </a:prstGeom>
        </p:spPr>
        <p:txBody>
          <a:bodyPr wrap="square">
            <a:spAutoFit/>
          </a:bodyPr>
          <a:lstStyle/>
          <a:p>
            <a:r>
              <a:rPr lang="es-CO" sz="2600" dirty="0">
                <a:cs typeface="Arial" panose="020B0604020202020204" pitchFamily="34" charset="0"/>
              </a:rPr>
              <a:t>3.  Ubique en la parte inferior izquierda  y de clic </a:t>
            </a:r>
            <a:r>
              <a:rPr lang="es-CO" sz="2800" dirty="0">
                <a:hlinkClick r:id="rId3"/>
              </a:rPr>
              <a:t>Pruebas de admisión - Especialización en Gerencia y Gestión Cultural</a:t>
            </a:r>
            <a:r>
              <a:rPr lang="es-CO" sz="2800" dirty="0">
                <a:latin typeface="Arial" panose="020B0604020202020204" pitchFamily="34" charset="0"/>
                <a:cs typeface="Arial" panose="020B0604020202020204" pitchFamily="34" charset="0"/>
              </a:rPr>
              <a:t/>
            </a:r>
            <a:br>
              <a:rPr lang="es-CO" sz="2800" dirty="0">
                <a:latin typeface="Arial" panose="020B0604020202020204" pitchFamily="34" charset="0"/>
                <a:cs typeface="Arial" panose="020B0604020202020204" pitchFamily="34" charset="0"/>
              </a:rPr>
            </a:br>
            <a:endParaRPr lang="es-ES" sz="2600" u="sng" dirty="0">
              <a:hlinkClick r:id="rId4"/>
            </a:endParaRPr>
          </a:p>
        </p:txBody>
      </p:sp>
      <p:pic>
        <p:nvPicPr>
          <p:cNvPr id="22" name="Imagen 21"/>
          <p:cNvPicPr>
            <a:picLocks noChangeAspect="1"/>
          </p:cNvPicPr>
          <p:nvPr/>
        </p:nvPicPr>
        <p:blipFill rotWithShape="1">
          <a:blip r:embed="rId5"/>
          <a:srcRect b="82447"/>
          <a:stretch/>
        </p:blipFill>
        <p:spPr>
          <a:xfrm>
            <a:off x="3195435" y="1743448"/>
            <a:ext cx="5244372" cy="646865"/>
          </a:xfrm>
          <a:prstGeom prst="rect">
            <a:avLst/>
          </a:prstGeom>
        </p:spPr>
      </p:pic>
      <p:sp>
        <p:nvSpPr>
          <p:cNvPr id="23" name="Elipse 22"/>
          <p:cNvSpPr/>
          <p:nvPr/>
        </p:nvSpPr>
        <p:spPr>
          <a:xfrm>
            <a:off x="2551610" y="3615498"/>
            <a:ext cx="6035820" cy="2021032"/>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58527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910503" y="1708655"/>
            <a:ext cx="5600700" cy="3648075"/>
          </a:xfrm>
          <a:prstGeom prst="rect">
            <a:avLst/>
          </a:prstGeom>
        </p:spPr>
      </p:pic>
      <p:sp>
        <p:nvSpPr>
          <p:cNvPr id="6" name="Rectángulo 5"/>
          <p:cNvSpPr/>
          <p:nvPr/>
        </p:nvSpPr>
        <p:spPr>
          <a:xfrm>
            <a:off x="1631043" y="816820"/>
            <a:ext cx="9686002" cy="492443"/>
          </a:xfrm>
          <a:prstGeom prst="rect">
            <a:avLst/>
          </a:prstGeom>
        </p:spPr>
        <p:txBody>
          <a:bodyPr wrap="square">
            <a:spAutoFit/>
          </a:bodyPr>
          <a:lstStyle/>
          <a:p>
            <a:pPr algn="just"/>
            <a:r>
              <a:rPr lang="es-CO" sz="2600" dirty="0">
                <a:latin typeface="Calibri" panose="020F0502020204030204" pitchFamily="34" charset="0"/>
                <a:cs typeface="Arial" panose="020B0604020202020204" pitchFamily="34" charset="0"/>
              </a:rPr>
              <a:t>4. Lea atentamente las recomendaciones y de clic en la prueba.</a:t>
            </a:r>
            <a:endParaRPr lang="en-US" sz="2600" dirty="0">
              <a:cs typeface="Times New Roman" panose="02020603050405020304" pitchFamily="18" charset="0"/>
            </a:endParaRPr>
          </a:p>
        </p:txBody>
      </p:sp>
      <p:sp>
        <p:nvSpPr>
          <p:cNvPr id="10" name="Elipse 9"/>
          <p:cNvSpPr/>
          <p:nvPr/>
        </p:nvSpPr>
        <p:spPr>
          <a:xfrm>
            <a:off x="2282922" y="4417706"/>
            <a:ext cx="5985511" cy="939024"/>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izquierda 10"/>
          <p:cNvSpPr/>
          <p:nvPr/>
        </p:nvSpPr>
        <p:spPr>
          <a:xfrm>
            <a:off x="8394505" y="4679883"/>
            <a:ext cx="744279" cy="41467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96530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571427" y="648278"/>
            <a:ext cx="2502608" cy="369332"/>
          </a:xfrm>
          <a:prstGeom prst="rect">
            <a:avLst/>
          </a:prstGeom>
        </p:spPr>
        <p:txBody>
          <a:bodyPr wrap="none">
            <a:spAutoFit/>
          </a:bodyPr>
          <a:lstStyle/>
          <a:p>
            <a:r>
              <a:rPr lang="es-CO" kern="0" dirty="0">
                <a:solidFill>
                  <a:srgbClr val="993300"/>
                </a:solidFill>
                <a:latin typeface="Calibri" panose="020F0502020204030204" pitchFamily="34" charset="0"/>
              </a:rPr>
              <a:t>PARA TENER EN CUENTA</a:t>
            </a:r>
            <a:endParaRPr lang="en-US" kern="0" dirty="0">
              <a:solidFill>
                <a:srgbClr val="993300"/>
              </a:solidFill>
              <a:latin typeface="Calibri" panose="020F0502020204030204" pitchFamily="34" charset="0"/>
              <a:cs typeface="Hind" panose="02000000000000000000" pitchFamily="2" charset="0"/>
            </a:endParaRPr>
          </a:p>
        </p:txBody>
      </p:sp>
      <p:sp>
        <p:nvSpPr>
          <p:cNvPr id="14" name="CuadroTexto 13"/>
          <p:cNvSpPr txBox="1"/>
          <p:nvPr/>
        </p:nvSpPr>
        <p:spPr>
          <a:xfrm>
            <a:off x="518329" y="1271074"/>
            <a:ext cx="4842589" cy="738664"/>
          </a:xfrm>
          <a:prstGeom prst="rect">
            <a:avLst/>
          </a:prstGeom>
          <a:noFill/>
        </p:spPr>
        <p:txBody>
          <a:bodyPr wrap="square" rtlCol="0">
            <a:spAutoFit/>
          </a:bodyPr>
          <a:lstStyle/>
          <a:p>
            <a:r>
              <a:rPr lang="es-CO" sz="1400" b="1" dirty="0" smtClean="0"/>
              <a:t>1</a:t>
            </a:r>
            <a:r>
              <a:rPr lang="es-CO" sz="1400" dirty="0" smtClean="0"/>
              <a:t>.  En la parte superior derecha  usted podrá visualizar el tiempo con el que cuenta para realizar la prueba  y  navegar  en el cuestionario señalando la pregunta a la que desea ir </a:t>
            </a:r>
            <a:endParaRPr lang="es-CO" sz="1400" dirty="0"/>
          </a:p>
        </p:txBody>
      </p:sp>
      <p:pic>
        <p:nvPicPr>
          <p:cNvPr id="17" name="Imagen 16"/>
          <p:cNvPicPr>
            <a:picLocks noChangeAspect="1"/>
          </p:cNvPicPr>
          <p:nvPr/>
        </p:nvPicPr>
        <p:blipFill rotWithShape="1">
          <a:blip r:embed="rId2"/>
          <a:srcRect l="57784" t="8225"/>
          <a:stretch/>
        </p:blipFill>
        <p:spPr>
          <a:xfrm>
            <a:off x="518329" y="2257377"/>
            <a:ext cx="5146964" cy="3195869"/>
          </a:xfrm>
          <a:prstGeom prst="rect">
            <a:avLst/>
          </a:prstGeom>
        </p:spPr>
      </p:pic>
      <p:sp>
        <p:nvSpPr>
          <p:cNvPr id="18" name="Elipse 17"/>
          <p:cNvSpPr/>
          <p:nvPr/>
        </p:nvSpPr>
        <p:spPr>
          <a:xfrm>
            <a:off x="3002902" y="2737488"/>
            <a:ext cx="2573482" cy="2030916"/>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p:cNvSpPr/>
          <p:nvPr/>
        </p:nvSpPr>
        <p:spPr>
          <a:xfrm>
            <a:off x="3344211" y="5088307"/>
            <a:ext cx="2108719" cy="320415"/>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CuadroTexto 21"/>
          <p:cNvSpPr txBox="1"/>
          <p:nvPr/>
        </p:nvSpPr>
        <p:spPr>
          <a:xfrm>
            <a:off x="5973988" y="1554854"/>
            <a:ext cx="5197152" cy="523220"/>
          </a:xfrm>
          <a:prstGeom prst="rect">
            <a:avLst/>
          </a:prstGeom>
          <a:noFill/>
        </p:spPr>
        <p:txBody>
          <a:bodyPr wrap="square" rtlCol="0">
            <a:spAutoFit/>
          </a:bodyPr>
          <a:lstStyle/>
          <a:p>
            <a:r>
              <a:rPr lang="es-CO" sz="1400" b="1" dirty="0"/>
              <a:t>2</a:t>
            </a:r>
            <a:r>
              <a:rPr lang="es-CO" sz="1400" dirty="0"/>
              <a:t>. Al finalizar el ejercicio, verifique que todas las preguntas quedaron guardadas</a:t>
            </a:r>
            <a:r>
              <a:rPr lang="es-CO" sz="1200" dirty="0"/>
              <a:t>.</a:t>
            </a:r>
          </a:p>
        </p:txBody>
      </p:sp>
      <p:pic>
        <p:nvPicPr>
          <p:cNvPr id="23" name="Imagen 22"/>
          <p:cNvPicPr>
            <a:picLocks noChangeAspect="1"/>
          </p:cNvPicPr>
          <p:nvPr/>
        </p:nvPicPr>
        <p:blipFill>
          <a:blip r:embed="rId3"/>
          <a:stretch>
            <a:fillRect/>
          </a:stretch>
        </p:blipFill>
        <p:spPr>
          <a:xfrm>
            <a:off x="5665293" y="2172417"/>
            <a:ext cx="5977774" cy="3365788"/>
          </a:xfrm>
          <a:prstGeom prst="rect">
            <a:avLst/>
          </a:prstGeom>
        </p:spPr>
      </p:pic>
    </p:spTree>
    <p:extLst>
      <p:ext uri="{BB962C8B-B14F-4D97-AF65-F5344CB8AC3E}">
        <p14:creationId xmlns:p14="http://schemas.microsoft.com/office/powerpoint/2010/main" val="1841094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722179" y="1077338"/>
            <a:ext cx="8597462" cy="892552"/>
          </a:xfrm>
          <a:prstGeom prst="rect">
            <a:avLst/>
          </a:prstGeom>
        </p:spPr>
        <p:txBody>
          <a:bodyPr wrap="square">
            <a:spAutoFit/>
          </a:bodyPr>
          <a:lstStyle/>
          <a:p>
            <a:r>
              <a:rPr lang="es-CO" sz="2600" dirty="0">
                <a:latin typeface="Calibri" panose="020F0502020204030204" pitchFamily="34" charset="0"/>
                <a:cs typeface="Arial" panose="020B0604020202020204" pitchFamily="34" charset="0"/>
              </a:rPr>
              <a:t>5. Haga clic en la opción “</a:t>
            </a:r>
            <a:r>
              <a:rPr lang="es-CO" sz="2600" i="1" u="sng" dirty="0">
                <a:latin typeface="Calibri" panose="020F0502020204030204" pitchFamily="34" charset="0"/>
                <a:cs typeface="Arial" panose="020B0604020202020204" pitchFamily="34" charset="0"/>
              </a:rPr>
              <a:t>enviar todo y terminar</a:t>
            </a:r>
            <a:r>
              <a:rPr lang="es-CO" sz="2600" dirty="0">
                <a:latin typeface="Calibri" panose="020F0502020204030204" pitchFamily="34" charset="0"/>
                <a:cs typeface="Arial" panose="020B0604020202020204" pitchFamily="34" charset="0"/>
              </a:rPr>
              <a:t>” para que todas sus respuestas queden guardadas.</a:t>
            </a:r>
            <a:endParaRPr lang="es-CO" sz="2600" dirty="0">
              <a:latin typeface="Calibri" panose="020F0502020204030204" pitchFamily="34" charset="0"/>
            </a:endParaRPr>
          </a:p>
        </p:txBody>
      </p:sp>
      <p:pic>
        <p:nvPicPr>
          <p:cNvPr id="9" name="Imagen 8"/>
          <p:cNvPicPr>
            <a:picLocks noChangeAspect="1"/>
          </p:cNvPicPr>
          <p:nvPr/>
        </p:nvPicPr>
        <p:blipFill rotWithShape="1">
          <a:blip r:embed="rId2"/>
          <a:srcRect t="4031" r="1367" b="16745"/>
          <a:stretch/>
        </p:blipFill>
        <p:spPr>
          <a:xfrm>
            <a:off x="2786243" y="2074239"/>
            <a:ext cx="8728817" cy="3943790"/>
          </a:xfrm>
          <a:prstGeom prst="rect">
            <a:avLst/>
          </a:prstGeom>
        </p:spPr>
      </p:pic>
    </p:spTree>
    <p:extLst>
      <p:ext uri="{BB962C8B-B14F-4D97-AF65-F5344CB8AC3E}">
        <p14:creationId xmlns:p14="http://schemas.microsoft.com/office/powerpoint/2010/main" val="1900632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3">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2020" id="{D7A4D123-222C-4BBA-93DE-274A70EF5695}" vid="{260E289B-BD27-4C98-9CB0-DFF13DFCD4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Plantilla_2020</Template>
  <TotalTime>1209</TotalTime>
  <Words>347</Words>
  <Application>Microsoft Office PowerPoint</Application>
  <PresentationFormat>Panorámica</PresentationFormat>
  <Paragraphs>22</Paragraphs>
  <Slides>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Hind</vt:lpstr>
      <vt:lpstr>Myriad Pro</vt:lpstr>
      <vt:lpstr>Times New Roman</vt:lpstr>
      <vt:lpstr>Presentación3</vt:lpstr>
      <vt:lpstr>ESPECIALIZACIÓN EN GERENCIA Y GESTIÓN CULTURAL</vt:lpstr>
      <vt:lpstr>La prueba tiene tres unidades, en la primera se evalúa la experiencia del aspirante en su relación con el sector cultural. En la segunda se evalúa la orientación en la línea temática para el proyecto – es un trabajo en grupo desarrollado durante la especialización. En la tercera, se evalúa la comprensión lectora, a partir de un texto en español y otro en inglés, para cada uno se pide desarrollar una pregunta. Tiempo máximo de presentación 120 minutos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Calendario Admisiones</dc:creator>
  <cp:lastModifiedBy>Diana Carolina Fajardo Camelo</cp:lastModifiedBy>
  <cp:revision>16</cp:revision>
  <dcterms:created xsi:type="dcterms:W3CDTF">2020-03-02T21:24:20Z</dcterms:created>
  <dcterms:modified xsi:type="dcterms:W3CDTF">2020-03-29T14:17:52Z</dcterms:modified>
</cp:coreProperties>
</file>